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Helvetica World" panose="020B0604020202020204" charset="-128"/>
      <p:regular r:id="rId11"/>
    </p:embeddedFont>
    <p:embeddedFont>
      <p:font typeface="Helvetica World Bold" panose="020B0604020202020204" charset="-128"/>
      <p:regular r:id="rId12"/>
    </p:embeddedFont>
    <p:embeddedFont>
      <p:font typeface="TT Interphases" panose="020B0604020202020204" charset="0"/>
      <p:regular r:id="rId13"/>
    </p:embeddedFont>
    <p:embeddedFont>
      <p:font typeface="TT Interphases Bold" panose="020B0604020202020204" charset="0"/>
      <p:regular r:id="rId14"/>
    </p:embeddedFont>
    <p:embeddedFont>
      <p:font typeface="TT Interphases Bold Italics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74" t="-11717" r="-264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36808" y="1991698"/>
            <a:ext cx="10794715" cy="1965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82"/>
              </a:lnSpc>
            </a:pPr>
            <a:r>
              <a:rPr lang="en-US" sz="13965" b="1" spc="-418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M.A.N.G.O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3171419" y="6398687"/>
            <a:ext cx="7525492" cy="2587842"/>
            <a:chOff x="0" y="0"/>
            <a:chExt cx="10033990" cy="3450455"/>
          </a:xfrm>
        </p:grpSpPr>
        <p:sp>
          <p:nvSpPr>
            <p:cNvPr id="5" name="TextBox 5"/>
            <p:cNvSpPr txBox="1"/>
            <p:nvPr/>
          </p:nvSpPr>
          <p:spPr>
            <a:xfrm>
              <a:off x="109861" y="76200"/>
              <a:ext cx="9814268" cy="7009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4"/>
                </a:lnSpc>
              </a:pPr>
              <a:r>
                <a:rPr lang="en-US" sz="3844" b="1">
                  <a:solidFill>
                    <a:srgbClr val="FFFFFF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ESPECIALIDAD: ELECTRONICA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410810"/>
              <a:ext cx="10033990" cy="7009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4"/>
                </a:lnSpc>
              </a:pPr>
              <a:r>
                <a:rPr lang="en-US" sz="3844" b="1">
                  <a:solidFill>
                    <a:srgbClr val="FFFFFF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SEBASTIÁN SÁNCHEZ CHACÓN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339518" y="2749489"/>
              <a:ext cx="1354955" cy="7009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4"/>
                </a:lnSpc>
              </a:pPr>
              <a:r>
                <a:rPr lang="en-US" sz="3844" b="1">
                  <a:solidFill>
                    <a:srgbClr val="FFFFFF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11-1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16496726" y="857250"/>
            <a:ext cx="0" cy="9751045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flipV="1">
            <a:off x="-152433" y="862012"/>
            <a:ext cx="18592866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743321" y="300038"/>
            <a:ext cx="3602976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040"/>
              </a:lnSpc>
            </a:pPr>
            <a:r>
              <a:rPr lang="en-US" sz="170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INTRODUCCIÓN</a:t>
            </a:r>
          </a:p>
        </p:txBody>
      </p:sp>
      <p:sp>
        <p:nvSpPr>
          <p:cNvPr id="5" name="Freeform 5"/>
          <p:cNvSpPr/>
          <p:nvPr/>
        </p:nvSpPr>
        <p:spPr>
          <a:xfrm>
            <a:off x="16508899" y="866775"/>
            <a:ext cx="1779101" cy="9420225"/>
          </a:xfrm>
          <a:custGeom>
            <a:avLst/>
            <a:gdLst/>
            <a:ahLst/>
            <a:cxnLst/>
            <a:rect l="l" t="t" r="r" b="b"/>
            <a:pathLst>
              <a:path w="1779101" h="9420225">
                <a:moveTo>
                  <a:pt x="0" y="0"/>
                </a:moveTo>
                <a:lnTo>
                  <a:pt x="1779101" y="0"/>
                </a:lnTo>
                <a:lnTo>
                  <a:pt x="1779101" y="9420225"/>
                </a:lnTo>
                <a:lnTo>
                  <a:pt x="0" y="9420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62131" t="-45163" r="-249556" b="-4146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508899" y="866775"/>
            <a:ext cx="1980664" cy="8777020"/>
          </a:xfrm>
          <a:custGeom>
            <a:avLst/>
            <a:gdLst/>
            <a:ahLst/>
            <a:cxnLst/>
            <a:rect l="l" t="t" r="r" b="b"/>
            <a:pathLst>
              <a:path w="1980664" h="8777020">
                <a:moveTo>
                  <a:pt x="0" y="0"/>
                </a:moveTo>
                <a:lnTo>
                  <a:pt x="1980663" y="0"/>
                </a:lnTo>
                <a:lnTo>
                  <a:pt x="1980663" y="8777020"/>
                </a:lnTo>
                <a:lnTo>
                  <a:pt x="0" y="87770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40032" t="-5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43321" y="1710127"/>
            <a:ext cx="13598441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19"/>
              </a:lnSpc>
              <a:spcBef>
                <a:spcPct val="0"/>
              </a:spcBef>
            </a:pPr>
            <a:r>
              <a:rPr lang="en-US" sz="4099" b="1" i="1" u="sng">
                <a:solidFill>
                  <a:srgbClr val="FFFFFF"/>
                </a:solidFill>
                <a:latin typeface="TT Interphases Bold Italics"/>
                <a:ea typeface="TT Interphases Bold Italics"/>
                <a:cs typeface="TT Interphases Bold Italics"/>
                <a:sym typeface="TT Interphases Bold Italics"/>
              </a:rPr>
              <a:t>LOS MANGLARES ESTÁN DESAPARECIENDO… Y NO LO VEMOS A TIEMPO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43321" y="3815152"/>
            <a:ext cx="15199899" cy="445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25"/>
              </a:lnSpc>
              <a:spcBef>
                <a:spcPct val="0"/>
              </a:spcBef>
            </a:pPr>
            <a:r>
              <a:rPr lang="en-US" sz="3271" u="none" strike="noStrike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Los manglares del Pacífico colombiano —hogar de cientos de especies y fuente de vida para más de 200.000 familias— están desapareciendo a un ritmo alarmante. Entre 2015 y 2022, el Caribe perdió el 28% de sus manglares, y en el Pacífico, más del 92% de las plántulas mueren en zonas afectadas por minería ilegal y contaminación. La causa no es solo la destrucción directa, sino la falta de monitoreo en tiempo real: el 78% de estos ecosistemas carece de sistemas de vigilancia, lo que retrasa la detección de amenazas y lleva a que apenas 1 de cada 100 plántulas sobreviva. Sin datos oportunos, la conservación se vuelve reactiva, ineficaz y costosa.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077961" y="1028700"/>
            <a:ext cx="15535016" cy="9258300"/>
            <a:chOff x="0" y="0"/>
            <a:chExt cx="4091527" cy="2438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91527" cy="2438400"/>
            </a:xfrm>
            <a:custGeom>
              <a:avLst/>
              <a:gdLst/>
              <a:ahLst/>
              <a:cxnLst/>
              <a:rect l="l" t="t" r="r" b="b"/>
              <a:pathLst>
                <a:path w="4091527" h="2438400">
                  <a:moveTo>
                    <a:pt x="0" y="0"/>
                  </a:moveTo>
                  <a:lnTo>
                    <a:pt x="4091527" y="0"/>
                  </a:lnTo>
                  <a:lnTo>
                    <a:pt x="4091527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14232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091527" cy="2447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4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792485" y="1366330"/>
            <a:ext cx="6441305" cy="4291520"/>
          </a:xfrm>
          <a:custGeom>
            <a:avLst/>
            <a:gdLst/>
            <a:ahLst/>
            <a:cxnLst/>
            <a:rect l="l" t="t" r="r" b="b"/>
            <a:pathLst>
              <a:path w="6441305" h="4291520">
                <a:moveTo>
                  <a:pt x="0" y="0"/>
                </a:moveTo>
                <a:lnTo>
                  <a:pt x="6441305" y="0"/>
                </a:lnTo>
                <a:lnTo>
                  <a:pt x="6441305" y="4291520"/>
                </a:lnTo>
                <a:lnTo>
                  <a:pt x="0" y="42915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789065" y="5340197"/>
            <a:ext cx="6733266" cy="4488844"/>
          </a:xfrm>
          <a:custGeom>
            <a:avLst/>
            <a:gdLst/>
            <a:ahLst/>
            <a:cxnLst/>
            <a:rect l="l" t="t" r="r" b="b"/>
            <a:pathLst>
              <a:path w="6733266" h="4488844">
                <a:moveTo>
                  <a:pt x="0" y="0"/>
                </a:moveTo>
                <a:lnTo>
                  <a:pt x="6733265" y="0"/>
                </a:lnTo>
                <a:lnTo>
                  <a:pt x="6733265" y="4488843"/>
                </a:lnTo>
                <a:lnTo>
                  <a:pt x="0" y="44888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33102" y="1366330"/>
            <a:ext cx="5445190" cy="3630127"/>
          </a:xfrm>
          <a:custGeom>
            <a:avLst/>
            <a:gdLst/>
            <a:ahLst/>
            <a:cxnLst/>
            <a:rect l="l" t="t" r="r" b="b"/>
            <a:pathLst>
              <a:path w="5445190" h="3630127">
                <a:moveTo>
                  <a:pt x="0" y="0"/>
                </a:moveTo>
                <a:lnTo>
                  <a:pt x="5445191" y="0"/>
                </a:lnTo>
                <a:lnTo>
                  <a:pt x="5445191" y="3630127"/>
                </a:lnTo>
                <a:lnTo>
                  <a:pt x="0" y="3630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170412" y="6038740"/>
            <a:ext cx="5685450" cy="3790300"/>
          </a:xfrm>
          <a:custGeom>
            <a:avLst/>
            <a:gdLst/>
            <a:ahLst/>
            <a:cxnLst/>
            <a:rect l="l" t="t" r="r" b="b"/>
            <a:pathLst>
              <a:path w="5685450" h="3790300">
                <a:moveTo>
                  <a:pt x="0" y="0"/>
                </a:moveTo>
                <a:lnTo>
                  <a:pt x="5685451" y="0"/>
                </a:lnTo>
                <a:lnTo>
                  <a:pt x="5685451" y="3790300"/>
                </a:lnTo>
                <a:lnTo>
                  <a:pt x="0" y="37903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43321" y="247650"/>
            <a:ext cx="3049164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59"/>
              </a:lnSpc>
            </a:pPr>
            <a:r>
              <a:rPr lang="en-US" sz="2299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IMAGENES MANGLAR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61663" y="866775"/>
            <a:ext cx="0" cy="9458628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-274041" y="4350095"/>
            <a:ext cx="11040466" cy="0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7162358" y="509588"/>
            <a:ext cx="861537" cy="1081838"/>
          </a:xfrm>
          <a:custGeom>
            <a:avLst/>
            <a:gdLst/>
            <a:ahLst/>
            <a:cxnLst/>
            <a:rect l="l" t="t" r="r" b="b"/>
            <a:pathLst>
              <a:path w="861537" h="1081838">
                <a:moveTo>
                  <a:pt x="0" y="0"/>
                </a:moveTo>
                <a:lnTo>
                  <a:pt x="861537" y="0"/>
                </a:lnTo>
                <a:lnTo>
                  <a:pt x="861537" y="1081838"/>
                </a:lnTo>
                <a:lnTo>
                  <a:pt x="0" y="10818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flipV="1">
            <a:off x="-152433" y="862012"/>
            <a:ext cx="18592866" cy="0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 rot="5400000" flipH="1" flipV="1">
            <a:off x="-4340833" y="5202846"/>
            <a:ext cx="9424987" cy="743321"/>
          </a:xfrm>
          <a:custGeom>
            <a:avLst/>
            <a:gdLst/>
            <a:ahLst/>
            <a:cxnLst/>
            <a:rect l="l" t="t" r="r" b="b"/>
            <a:pathLst>
              <a:path w="9424987" h="743321">
                <a:moveTo>
                  <a:pt x="9424987" y="743321"/>
                </a:moveTo>
                <a:lnTo>
                  <a:pt x="0" y="743321"/>
                </a:lnTo>
                <a:lnTo>
                  <a:pt x="0" y="0"/>
                </a:lnTo>
                <a:lnTo>
                  <a:pt x="9424987" y="0"/>
                </a:lnTo>
                <a:lnTo>
                  <a:pt x="9424987" y="743321"/>
                </a:lnTo>
                <a:close/>
              </a:path>
            </a:pathLst>
          </a:custGeom>
          <a:blipFill>
            <a:blip r:embed="rId4"/>
            <a:stretch>
              <a:fillRect t="-1536567" r="-75867" b="-86895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119117" y="9354668"/>
            <a:ext cx="885788" cy="742451"/>
          </a:xfrm>
          <a:custGeom>
            <a:avLst/>
            <a:gdLst/>
            <a:ahLst/>
            <a:cxnLst/>
            <a:rect l="l" t="t" r="r" b="b"/>
            <a:pathLst>
              <a:path w="885788" h="742451">
                <a:moveTo>
                  <a:pt x="0" y="0"/>
                </a:moveTo>
                <a:lnTo>
                  <a:pt x="885788" y="0"/>
                </a:lnTo>
                <a:lnTo>
                  <a:pt x="885788" y="742451"/>
                </a:lnTo>
                <a:lnTo>
                  <a:pt x="0" y="7424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8700" y="4731447"/>
            <a:ext cx="9412473" cy="5318047"/>
          </a:xfrm>
          <a:custGeom>
            <a:avLst/>
            <a:gdLst/>
            <a:ahLst/>
            <a:cxnLst/>
            <a:rect l="l" t="t" r="r" b="b"/>
            <a:pathLst>
              <a:path w="9412473" h="5318047">
                <a:moveTo>
                  <a:pt x="0" y="0"/>
                </a:moveTo>
                <a:lnTo>
                  <a:pt x="9412473" y="0"/>
                </a:lnTo>
                <a:lnTo>
                  <a:pt x="9412473" y="5318047"/>
                </a:lnTo>
                <a:lnTo>
                  <a:pt x="0" y="53180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432035" y="1409700"/>
            <a:ext cx="8605804" cy="2482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35"/>
              </a:lnSpc>
            </a:pPr>
            <a:r>
              <a:rPr lang="en-US" sz="7039" b="1" spc="-211">
                <a:solidFill>
                  <a:srgbClr val="172427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 ¿POR QUÉ IMPORTAN LOS MANGLARES?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195317" y="2289157"/>
            <a:ext cx="6397810" cy="6424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7" lvl="1" indent="-345439" algn="just">
              <a:lnSpc>
                <a:spcPts val="3199"/>
              </a:lnSpc>
              <a:buFont typeface="Arial"/>
              <a:buChar char="•"/>
            </a:pPr>
            <a:r>
              <a:rPr lang="en-US" sz="3199" spc="-95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🛡️Protección costera: amortiguan tormentas, tsunamis y oleajes.</a:t>
            </a:r>
          </a:p>
          <a:p>
            <a:pPr marL="690877" lvl="1" indent="-345439" algn="just">
              <a:lnSpc>
                <a:spcPts val="3199"/>
              </a:lnSpc>
              <a:buFont typeface="Arial"/>
              <a:buChar char="•"/>
            </a:pPr>
            <a:r>
              <a:rPr lang="en-US" sz="3199" spc="-95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💧 Regulación de inundaciones y recarga de acuíferos.</a:t>
            </a:r>
          </a:p>
          <a:p>
            <a:pPr marL="690877" lvl="1" indent="-345439" algn="just">
              <a:lnSpc>
                <a:spcPts val="3199"/>
              </a:lnSpc>
              <a:buFont typeface="Arial"/>
              <a:buChar char="•"/>
            </a:pPr>
            <a:r>
              <a:rPr lang="en-US" sz="3199" spc="-95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🦀 Fuente de alimento: sustento para comunidades (ej.: piangueras de Nariño) y biodiversidad.</a:t>
            </a:r>
          </a:p>
          <a:p>
            <a:pPr marL="690877" lvl="1" indent="-345439" algn="just">
              <a:lnSpc>
                <a:spcPts val="3199"/>
              </a:lnSpc>
              <a:buFont typeface="Arial"/>
              <a:buChar char="•"/>
            </a:pPr>
            <a:r>
              <a:rPr lang="en-US" sz="3199" spc="-95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💰 Valor económico: USD 1.600 millones anuales en servicios ecosistémicos.</a:t>
            </a:r>
          </a:p>
          <a:p>
            <a:pPr marL="690877" lvl="1" indent="-345439" algn="just">
              <a:lnSpc>
                <a:spcPts val="3199"/>
              </a:lnSpc>
              <a:buFont typeface="Arial"/>
              <a:buChar char="•"/>
            </a:pPr>
            <a:r>
              <a:rPr lang="en-US" sz="3199" spc="-95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🌱 Alto valor ecológico: Colombia es el 2º país más biodiverso del mundo; los manglares albergan cientos de especies.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43321" y="300038"/>
            <a:ext cx="3610708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040"/>
              </a:lnSpc>
            </a:pPr>
            <a:r>
              <a:rPr lang="en-US" sz="1700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BENEFICIOS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770505" y="3402035"/>
            <a:ext cx="9602503" cy="0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flipV="1">
            <a:off x="-152433" y="862012"/>
            <a:ext cx="18592866" cy="0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flipH="1">
            <a:off x="8770505" y="866775"/>
            <a:ext cx="0" cy="9871516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 rot="-10800000">
            <a:off x="17507528" y="866775"/>
            <a:ext cx="780472" cy="9420225"/>
          </a:xfrm>
          <a:custGeom>
            <a:avLst/>
            <a:gdLst/>
            <a:ahLst/>
            <a:cxnLst/>
            <a:rect l="l" t="t" r="r" b="b"/>
            <a:pathLst>
              <a:path w="780472" h="9420225">
                <a:moveTo>
                  <a:pt x="0" y="0"/>
                </a:moveTo>
                <a:lnTo>
                  <a:pt x="780472" y="0"/>
                </a:lnTo>
                <a:lnTo>
                  <a:pt x="780472" y="9420225"/>
                </a:lnTo>
                <a:lnTo>
                  <a:pt x="0" y="94202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03734" t="-72041" r="-1382425" b="-221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7507528" y="866775"/>
            <a:ext cx="3729525" cy="9420225"/>
          </a:xfrm>
          <a:custGeom>
            <a:avLst/>
            <a:gdLst/>
            <a:ahLst/>
            <a:cxnLst/>
            <a:rect l="l" t="t" r="r" b="b"/>
            <a:pathLst>
              <a:path w="3729525" h="9420225">
                <a:moveTo>
                  <a:pt x="0" y="0"/>
                </a:moveTo>
                <a:lnTo>
                  <a:pt x="3729525" y="0"/>
                </a:lnTo>
                <a:lnTo>
                  <a:pt x="3729525" y="9420225"/>
                </a:lnTo>
                <a:lnTo>
                  <a:pt x="0" y="94202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-66906" t="-4498" r="-297005" b="-573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5503629" y="2245214"/>
            <a:ext cx="8720131" cy="8720131"/>
          </a:xfrm>
          <a:custGeom>
            <a:avLst/>
            <a:gdLst/>
            <a:ahLst/>
            <a:cxnLst/>
            <a:rect l="l" t="t" r="r" b="b"/>
            <a:pathLst>
              <a:path w="8720131" h="8720131">
                <a:moveTo>
                  <a:pt x="0" y="0"/>
                </a:moveTo>
                <a:lnTo>
                  <a:pt x="8720131" y="0"/>
                </a:lnTo>
                <a:lnTo>
                  <a:pt x="8720131" y="8720131"/>
                </a:lnTo>
                <a:lnTo>
                  <a:pt x="0" y="87201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-98411" t="-3400" b="-10107"/>
            </a:stretch>
          </a:blipFill>
        </p:spPr>
      </p:sp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19032" t="3444" r="17723"/>
          <a:stretch>
            <a:fillRect/>
          </a:stretch>
        </p:blipFill>
        <p:spPr>
          <a:xfrm>
            <a:off x="-2159041" y="895073"/>
            <a:ext cx="10936487" cy="939192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798787" y="5595264"/>
            <a:ext cx="7203903" cy="236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just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</a:t>
            </a:r>
            <a:r>
              <a:rPr lang="en-US" sz="2700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ide parámetros clave de la calidad del agua.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Realizar  el mapeo y localización autónoma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Transmite datos automáticamente vía GSM/LoRa/Wi-Fi.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817859" y="1619796"/>
            <a:ext cx="5165759" cy="1127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175"/>
              </a:lnSpc>
              <a:spcBef>
                <a:spcPct val="0"/>
              </a:spcBef>
            </a:pPr>
            <a:r>
              <a:rPr lang="en-US" sz="9083" b="1" spc="-272">
                <a:solidFill>
                  <a:srgbClr val="172427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M.AN.G.O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297060" y="4660008"/>
            <a:ext cx="3041597" cy="48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47"/>
              </a:lnSpc>
            </a:pPr>
            <a:r>
              <a:rPr lang="en-US" sz="3941" b="1" spc="-118">
                <a:solidFill>
                  <a:srgbClr val="172427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¿QUE HACE?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3321" y="300038"/>
            <a:ext cx="3610708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040"/>
              </a:lnSpc>
            </a:pPr>
            <a:r>
              <a:rPr lang="en-US" sz="1700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SOLUCIÓN</a:t>
            </a:r>
          </a:p>
        </p:txBody>
      </p:sp>
    </p:spTree>
  </p:cSld>
  <p:clrMapOvr>
    <a:masterClrMapping/>
  </p:clrMapOvr>
  <p:transition>
    <p:push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15751867" y="857250"/>
            <a:ext cx="0" cy="9751045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5768339" y="857250"/>
            <a:ext cx="2519661" cy="9429750"/>
          </a:xfrm>
          <a:custGeom>
            <a:avLst/>
            <a:gdLst/>
            <a:ahLst/>
            <a:cxnLst/>
            <a:rect l="l" t="t" r="r" b="b"/>
            <a:pathLst>
              <a:path w="2519661" h="9429750">
                <a:moveTo>
                  <a:pt x="0" y="0"/>
                </a:moveTo>
                <a:lnTo>
                  <a:pt x="2519661" y="0"/>
                </a:lnTo>
                <a:lnTo>
                  <a:pt x="2519661" y="9429750"/>
                </a:lnTo>
                <a:lnTo>
                  <a:pt x="0" y="94297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0566" t="-45017" r="-176208" b="-41421"/>
            </a:stretch>
          </a:blipFill>
        </p:spPr>
      </p:sp>
      <p:sp>
        <p:nvSpPr>
          <p:cNvPr id="4" name="AutoShape 4"/>
          <p:cNvSpPr/>
          <p:nvPr/>
        </p:nvSpPr>
        <p:spPr>
          <a:xfrm flipV="1">
            <a:off x="-152433" y="862012"/>
            <a:ext cx="18592866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5768339" y="1345744"/>
            <a:ext cx="3133713" cy="8084006"/>
          </a:xfrm>
          <a:custGeom>
            <a:avLst/>
            <a:gdLst/>
            <a:ahLst/>
            <a:cxnLst/>
            <a:rect l="l" t="t" r="r" b="b"/>
            <a:pathLst>
              <a:path w="3133713" h="8084006">
                <a:moveTo>
                  <a:pt x="0" y="0"/>
                </a:moveTo>
                <a:lnTo>
                  <a:pt x="3133713" y="0"/>
                </a:lnTo>
                <a:lnTo>
                  <a:pt x="3133713" y="8084006"/>
                </a:lnTo>
                <a:lnTo>
                  <a:pt x="0" y="808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3027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44145" y="2113050"/>
            <a:ext cx="9466090" cy="1134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2"/>
              </a:lnSpc>
            </a:pPr>
            <a:r>
              <a:rPr lang="en-US" sz="9302" b="1" spc="-279">
                <a:solidFill>
                  <a:srgbClr val="FFBBFC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COMPETENCIAS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43321" y="300038"/>
            <a:ext cx="2522325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040"/>
              </a:lnSpc>
            </a:pPr>
            <a:r>
              <a:rPr lang="en-US" sz="170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PROYECTO DE GRADO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530227" y="4450732"/>
            <a:ext cx="5759322" cy="3410706"/>
            <a:chOff x="0" y="0"/>
            <a:chExt cx="7679096" cy="4547607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7679096" cy="4547607"/>
              <a:chOff x="0" y="0"/>
              <a:chExt cx="1516858" cy="89829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516858" cy="898293"/>
              </a:xfrm>
              <a:custGeom>
                <a:avLst/>
                <a:gdLst/>
                <a:ahLst/>
                <a:cxnLst/>
                <a:rect l="l" t="t" r="r" b="b"/>
                <a:pathLst>
                  <a:path w="1516858" h="898293">
                    <a:moveTo>
                      <a:pt x="68556" y="0"/>
                    </a:moveTo>
                    <a:lnTo>
                      <a:pt x="1448302" y="0"/>
                    </a:lnTo>
                    <a:cubicBezTo>
                      <a:pt x="1466484" y="0"/>
                      <a:pt x="1483922" y="7223"/>
                      <a:pt x="1496779" y="20080"/>
                    </a:cubicBezTo>
                    <a:cubicBezTo>
                      <a:pt x="1509636" y="32936"/>
                      <a:pt x="1516858" y="50374"/>
                      <a:pt x="1516858" y="68556"/>
                    </a:cubicBezTo>
                    <a:lnTo>
                      <a:pt x="1516858" y="829737"/>
                    </a:lnTo>
                    <a:cubicBezTo>
                      <a:pt x="1516858" y="847919"/>
                      <a:pt x="1509636" y="865356"/>
                      <a:pt x="1496779" y="878213"/>
                    </a:cubicBezTo>
                    <a:cubicBezTo>
                      <a:pt x="1483922" y="891070"/>
                      <a:pt x="1466484" y="898293"/>
                      <a:pt x="1448302" y="898293"/>
                    </a:cubicBezTo>
                    <a:lnTo>
                      <a:pt x="68556" y="898293"/>
                    </a:lnTo>
                    <a:cubicBezTo>
                      <a:pt x="50374" y="898293"/>
                      <a:pt x="32936" y="891070"/>
                      <a:pt x="20080" y="878213"/>
                    </a:cubicBezTo>
                    <a:cubicBezTo>
                      <a:pt x="7223" y="865356"/>
                      <a:pt x="0" y="847919"/>
                      <a:pt x="0" y="829737"/>
                    </a:cubicBezTo>
                    <a:lnTo>
                      <a:pt x="0" y="68556"/>
                    </a:lnTo>
                    <a:cubicBezTo>
                      <a:pt x="0" y="50374"/>
                      <a:pt x="7223" y="32936"/>
                      <a:pt x="20080" y="20080"/>
                    </a:cubicBezTo>
                    <a:cubicBezTo>
                      <a:pt x="32936" y="7223"/>
                      <a:pt x="50374" y="0"/>
                      <a:pt x="68556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9525"/>
                <a:ext cx="1516858" cy="9078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40"/>
                  </a:lnSpc>
                </a:pPr>
                <a:endParaRPr/>
              </a:p>
            </p:txBody>
          </p:sp>
        </p:grpSp>
        <p:sp>
          <p:nvSpPr>
            <p:cNvPr id="12" name="Freeform 12"/>
            <p:cNvSpPr/>
            <p:nvPr/>
          </p:nvSpPr>
          <p:spPr>
            <a:xfrm>
              <a:off x="0" y="0"/>
              <a:ext cx="7679096" cy="4547607"/>
            </a:xfrm>
            <a:custGeom>
              <a:avLst/>
              <a:gdLst/>
              <a:ahLst/>
              <a:cxnLst/>
              <a:rect l="l" t="t" r="r" b="b"/>
              <a:pathLst>
                <a:path w="7679096" h="4547607">
                  <a:moveTo>
                    <a:pt x="0" y="0"/>
                  </a:moveTo>
                  <a:lnTo>
                    <a:pt x="7679096" y="0"/>
                  </a:lnTo>
                  <a:lnTo>
                    <a:pt x="7679096" y="4547607"/>
                  </a:lnTo>
                  <a:lnTo>
                    <a:pt x="0" y="45476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15242" t="-217743" r="-20839" b="-197714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1144305" y="4589992"/>
            <a:ext cx="6531167" cy="3194884"/>
            <a:chOff x="0" y="0"/>
            <a:chExt cx="8708223" cy="425984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95250"/>
              <a:ext cx="8708223" cy="19502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555"/>
                </a:lnSpc>
                <a:spcBef>
                  <a:spcPct val="0"/>
                </a:spcBef>
              </a:pPr>
              <a:r>
                <a:rPr lang="en-US" sz="5555" b="1" spc="-166">
                  <a:solidFill>
                    <a:srgbClr val="003DA5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Recolección de Información: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91824" y="2343937"/>
              <a:ext cx="7124574" cy="19159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828"/>
                </a:lnSpc>
                <a:spcBef>
                  <a:spcPct val="0"/>
                </a:spcBef>
              </a:pPr>
              <a:r>
                <a:rPr lang="en-US" sz="2734" u="none" strike="noStrike">
                  <a:solidFill>
                    <a:srgbClr val="003DA5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Lograr el mayor número de datos recolectados con los diferentes sensores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831627" y="4450732"/>
            <a:ext cx="5759322" cy="3410706"/>
            <a:chOff x="0" y="0"/>
            <a:chExt cx="1516858" cy="89829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516858" cy="898293"/>
            </a:xfrm>
            <a:custGeom>
              <a:avLst/>
              <a:gdLst/>
              <a:ahLst/>
              <a:cxnLst/>
              <a:rect l="l" t="t" r="r" b="b"/>
              <a:pathLst>
                <a:path w="1516858" h="898293">
                  <a:moveTo>
                    <a:pt x="68556" y="0"/>
                  </a:moveTo>
                  <a:lnTo>
                    <a:pt x="1448302" y="0"/>
                  </a:lnTo>
                  <a:cubicBezTo>
                    <a:pt x="1466484" y="0"/>
                    <a:pt x="1483922" y="7223"/>
                    <a:pt x="1496779" y="20080"/>
                  </a:cubicBezTo>
                  <a:cubicBezTo>
                    <a:pt x="1509636" y="32936"/>
                    <a:pt x="1516858" y="50374"/>
                    <a:pt x="1516858" y="68556"/>
                  </a:cubicBezTo>
                  <a:lnTo>
                    <a:pt x="1516858" y="829737"/>
                  </a:lnTo>
                  <a:cubicBezTo>
                    <a:pt x="1516858" y="847919"/>
                    <a:pt x="1509636" y="865356"/>
                    <a:pt x="1496779" y="878213"/>
                  </a:cubicBezTo>
                  <a:cubicBezTo>
                    <a:pt x="1483922" y="891070"/>
                    <a:pt x="1466484" y="898293"/>
                    <a:pt x="1448302" y="898293"/>
                  </a:cubicBezTo>
                  <a:lnTo>
                    <a:pt x="68556" y="898293"/>
                  </a:lnTo>
                  <a:cubicBezTo>
                    <a:pt x="50374" y="898293"/>
                    <a:pt x="32936" y="891070"/>
                    <a:pt x="20080" y="878213"/>
                  </a:cubicBezTo>
                  <a:cubicBezTo>
                    <a:pt x="7223" y="865356"/>
                    <a:pt x="0" y="847919"/>
                    <a:pt x="0" y="829737"/>
                  </a:cubicBezTo>
                  <a:lnTo>
                    <a:pt x="0" y="68556"/>
                  </a:lnTo>
                  <a:cubicBezTo>
                    <a:pt x="0" y="50374"/>
                    <a:pt x="7223" y="32936"/>
                    <a:pt x="20080" y="20080"/>
                  </a:cubicBezTo>
                  <a:cubicBezTo>
                    <a:pt x="32936" y="7223"/>
                    <a:pt x="50374" y="0"/>
                    <a:pt x="6855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0"/>
              <a:ext cx="1516858" cy="8982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40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8812577" y="4450732"/>
            <a:ext cx="5759322" cy="3410706"/>
          </a:xfrm>
          <a:custGeom>
            <a:avLst/>
            <a:gdLst/>
            <a:ahLst/>
            <a:cxnLst/>
            <a:rect l="l" t="t" r="r" b="b"/>
            <a:pathLst>
              <a:path w="5759322" h="3410706">
                <a:moveTo>
                  <a:pt x="0" y="0"/>
                </a:moveTo>
                <a:lnTo>
                  <a:pt x="5759322" y="0"/>
                </a:lnTo>
                <a:lnTo>
                  <a:pt x="5759322" y="3410706"/>
                </a:lnTo>
                <a:lnTo>
                  <a:pt x="0" y="34107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5242" t="-217743" r="-20839" b="-197714"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8942474" y="4641124"/>
            <a:ext cx="5537628" cy="1449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664"/>
              </a:lnSpc>
              <a:spcBef>
                <a:spcPct val="0"/>
              </a:spcBef>
            </a:pPr>
            <a:r>
              <a:rPr lang="en-US" sz="5664" b="1" spc="-169">
                <a:solidFill>
                  <a:srgbClr val="003DA5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Análisis de Datos: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245998" y="6303589"/>
            <a:ext cx="4930581" cy="1481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03"/>
              </a:lnSpc>
              <a:spcBef>
                <a:spcPct val="0"/>
              </a:spcBef>
            </a:pPr>
            <a:r>
              <a:rPr lang="en-US" sz="2788">
                <a:solidFill>
                  <a:srgbClr val="000000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Distribución y caracterización de los diferentes datos recolectados.</a:t>
            </a:r>
          </a:p>
        </p:txBody>
      </p:sp>
    </p:spTree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67805" y="4726535"/>
            <a:ext cx="10230667" cy="4366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2832" lvl="1" indent="-266416" algn="just">
              <a:lnSpc>
                <a:spcPts val="3455"/>
              </a:lnSpc>
              <a:spcBef>
                <a:spcPct val="0"/>
              </a:spcBef>
              <a:buAutoNum type="arabicPeriod"/>
            </a:pPr>
            <a:r>
              <a:rPr lang="en-US" sz="2467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Diseño del prototipo: Tarjetas embebidas, sensores, carcasa resistente (impresión 3D).</a:t>
            </a:r>
          </a:p>
          <a:p>
            <a:pPr marL="532832" lvl="1" indent="-266416" algn="just">
              <a:lnSpc>
                <a:spcPts val="3455"/>
              </a:lnSpc>
              <a:spcBef>
                <a:spcPct val="0"/>
              </a:spcBef>
              <a:buAutoNum type="arabicPeriod"/>
            </a:pPr>
            <a:r>
              <a:rPr lang="en-US" sz="2467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Calibración en laboratorio: Con soluciones estándar de pH, turbidez y temperatura.</a:t>
            </a:r>
          </a:p>
          <a:p>
            <a:pPr marL="532832" lvl="1" indent="-266416" algn="just">
              <a:lnSpc>
                <a:spcPts val="3455"/>
              </a:lnSpc>
              <a:spcBef>
                <a:spcPct val="0"/>
              </a:spcBef>
              <a:buAutoNum type="arabicPeriod"/>
            </a:pPr>
            <a:r>
              <a:rPr lang="en-US" sz="2467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Sistema de transmisión: Envío de datos a servidor en la nube (MQTT + InfluxDB/Grafana, LoRa).</a:t>
            </a:r>
          </a:p>
          <a:p>
            <a:pPr marL="532832" lvl="1" indent="-266416" algn="just">
              <a:lnSpc>
                <a:spcPts val="3455"/>
              </a:lnSpc>
              <a:spcBef>
                <a:spcPct val="0"/>
              </a:spcBef>
              <a:buAutoNum type="arabicPeriod"/>
            </a:pPr>
            <a:r>
              <a:rPr lang="en-US" sz="2467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Pruebas de campo: en Tumaco, Buenaventura y Nuquí, con apoyo comunitario.  (Red Guardianas del Manglar y EcoMangle)</a:t>
            </a:r>
          </a:p>
          <a:p>
            <a:pPr marL="532832" lvl="1" indent="-266416" algn="just">
              <a:lnSpc>
                <a:spcPts val="3455"/>
              </a:lnSpc>
              <a:buAutoNum type="arabicPeriod"/>
            </a:pPr>
            <a:r>
              <a:rPr lang="en-US" sz="2467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Análisis y alertas: Definición de umbrales con base en estudios del IDEAM (2022) y INVEMAR (2023).</a:t>
            </a:r>
          </a:p>
        </p:txBody>
      </p:sp>
      <p:sp>
        <p:nvSpPr>
          <p:cNvPr id="3" name="AutoShape 3"/>
          <p:cNvSpPr/>
          <p:nvPr/>
        </p:nvSpPr>
        <p:spPr>
          <a:xfrm flipV="1">
            <a:off x="-152433" y="3673316"/>
            <a:ext cx="18592866" cy="0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 rot="-10800000">
            <a:off x="0" y="862012"/>
            <a:ext cx="4892380" cy="2811304"/>
          </a:xfrm>
          <a:custGeom>
            <a:avLst/>
            <a:gdLst/>
            <a:ahLst/>
            <a:cxnLst/>
            <a:rect l="l" t="t" r="r" b="b"/>
            <a:pathLst>
              <a:path w="4892380" h="2811304">
                <a:moveTo>
                  <a:pt x="0" y="0"/>
                </a:moveTo>
                <a:lnTo>
                  <a:pt x="4892380" y="0"/>
                </a:lnTo>
                <a:lnTo>
                  <a:pt x="4892380" y="2811304"/>
                </a:lnTo>
                <a:lnTo>
                  <a:pt x="0" y="28113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90019" r="-242085" b="-7887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722092" y="1452326"/>
            <a:ext cx="13333681" cy="1849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019"/>
              </a:lnSpc>
              <a:spcBef>
                <a:spcPct val="0"/>
              </a:spcBef>
            </a:pPr>
            <a:r>
              <a:rPr lang="en-US" sz="7799" b="1" u="none" strike="noStrike" spc="-233">
                <a:solidFill>
                  <a:srgbClr val="172427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Cómo lo hacemos – Ciencia, tecnología y comunidad</a:t>
            </a:r>
          </a:p>
        </p:txBody>
      </p:sp>
      <p:sp>
        <p:nvSpPr>
          <p:cNvPr id="6" name="AutoShape 6"/>
          <p:cNvSpPr/>
          <p:nvPr/>
        </p:nvSpPr>
        <p:spPr>
          <a:xfrm flipV="1">
            <a:off x="-152433" y="862012"/>
            <a:ext cx="18592866" cy="0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743321" y="300038"/>
            <a:ext cx="3610708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040"/>
              </a:lnSpc>
            </a:pPr>
            <a:r>
              <a:rPr lang="en-US" sz="1700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SOLUCIÓN</a:t>
            </a:r>
          </a:p>
        </p:txBody>
      </p:sp>
      <p:sp>
        <p:nvSpPr>
          <p:cNvPr id="8" name="Freeform 8"/>
          <p:cNvSpPr/>
          <p:nvPr/>
        </p:nvSpPr>
        <p:spPr>
          <a:xfrm>
            <a:off x="14864839" y="862013"/>
            <a:ext cx="7870525" cy="2811304"/>
          </a:xfrm>
          <a:custGeom>
            <a:avLst/>
            <a:gdLst/>
            <a:ahLst/>
            <a:cxnLst/>
            <a:rect l="l" t="t" r="r" b="b"/>
            <a:pathLst>
              <a:path w="7870525" h="2811304">
                <a:moveTo>
                  <a:pt x="0" y="0"/>
                </a:moveTo>
                <a:lnTo>
                  <a:pt x="7870525" y="0"/>
                </a:lnTo>
                <a:lnTo>
                  <a:pt x="7870525" y="2811303"/>
                </a:lnTo>
                <a:lnTo>
                  <a:pt x="0" y="28113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-152384" t="-314623" r="-152841" b="-223515"/>
            </a:stretch>
          </a:blipFill>
        </p:spPr>
      </p:sp>
      <p:sp>
        <p:nvSpPr>
          <p:cNvPr id="9" name="AutoShape 9"/>
          <p:cNvSpPr/>
          <p:nvPr/>
        </p:nvSpPr>
        <p:spPr>
          <a:xfrm>
            <a:off x="6731038" y="3673316"/>
            <a:ext cx="0" cy="6883512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394757" y="5116354"/>
            <a:ext cx="6004246" cy="3405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70"/>
              </a:lnSpc>
              <a:spcBef>
                <a:spcPct val="0"/>
              </a:spcBef>
            </a:pPr>
            <a:r>
              <a:rPr lang="en-US" sz="7300" b="1" spc="-219">
                <a:solidFill>
                  <a:srgbClr val="172427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Del laboratorio al</a:t>
            </a:r>
            <a:r>
              <a:rPr lang="en-US" sz="7300" b="1" u="none" strike="noStrike" spc="-219">
                <a:solidFill>
                  <a:srgbClr val="172427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 manglar</a:t>
            </a:r>
          </a:p>
          <a:p>
            <a:pPr marL="0" lvl="0" indent="0" algn="ctr">
              <a:lnSpc>
                <a:spcPts val="6570"/>
              </a:lnSpc>
              <a:spcBef>
                <a:spcPct val="0"/>
              </a:spcBef>
            </a:pPr>
            <a:r>
              <a:rPr lang="en-US" sz="7300" b="1" u="none" strike="noStrike" spc="-219">
                <a:solidFill>
                  <a:srgbClr val="172427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🔬</a:t>
            </a: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-152433" y="862012"/>
            <a:ext cx="18592866" cy="0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0" y="866775"/>
            <a:ext cx="18288000" cy="428769"/>
          </a:xfrm>
          <a:custGeom>
            <a:avLst/>
            <a:gdLst/>
            <a:ahLst/>
            <a:cxnLst/>
            <a:rect l="l" t="t" r="r" b="b"/>
            <a:pathLst>
              <a:path w="18288000" h="428769">
                <a:moveTo>
                  <a:pt x="0" y="0"/>
                </a:moveTo>
                <a:lnTo>
                  <a:pt x="18288000" y="0"/>
                </a:lnTo>
                <a:lnTo>
                  <a:pt x="18288000" y="428769"/>
                </a:lnTo>
                <a:lnTo>
                  <a:pt x="0" y="4287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0217" t="-3983818" r="-104" b="-2494245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509548"/>
            <a:ext cx="18288000" cy="777452"/>
            <a:chOff x="0" y="0"/>
            <a:chExt cx="24384000" cy="1036602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t="8558" b="85024"/>
            <a:stretch>
              <a:fillRect/>
            </a:stretch>
          </p:blipFill>
          <p:spPr>
            <a:xfrm>
              <a:off x="0" y="0"/>
              <a:ext cx="24384000" cy="1036602"/>
            </a:xfrm>
            <a:prstGeom prst="rect">
              <a:avLst/>
            </a:prstGeom>
          </p:spPr>
        </p:pic>
      </p:grpSp>
      <p:sp>
        <p:nvSpPr>
          <p:cNvPr id="6" name="Freeform 6"/>
          <p:cNvSpPr/>
          <p:nvPr/>
        </p:nvSpPr>
        <p:spPr>
          <a:xfrm>
            <a:off x="11161046" y="3832594"/>
            <a:ext cx="6098254" cy="4573691"/>
          </a:xfrm>
          <a:custGeom>
            <a:avLst/>
            <a:gdLst/>
            <a:ahLst/>
            <a:cxnLst/>
            <a:rect l="l" t="t" r="r" b="b"/>
            <a:pathLst>
              <a:path w="6098254" h="4573691">
                <a:moveTo>
                  <a:pt x="0" y="0"/>
                </a:moveTo>
                <a:lnTo>
                  <a:pt x="6098254" y="0"/>
                </a:lnTo>
                <a:lnTo>
                  <a:pt x="6098254" y="4573691"/>
                </a:lnTo>
                <a:lnTo>
                  <a:pt x="0" y="45736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24485" y="1994269"/>
            <a:ext cx="17439029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49"/>
              </a:lnSpc>
            </a:pPr>
            <a:r>
              <a:rPr lang="en-US" sz="5499" b="1" spc="-164">
                <a:solidFill>
                  <a:srgbClr val="172427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🌎 MÁS ALLÁ DE LOS DATOS: JUSTICIA AMBIENTAL Y ACCIÓN CLIMÁTICA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43321" y="300038"/>
            <a:ext cx="2064058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040"/>
              </a:lnSpc>
            </a:pPr>
            <a:r>
              <a:rPr lang="en-US" sz="1700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IMPACTO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43321" y="3993076"/>
            <a:ext cx="9741057" cy="4172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9762" lvl="1" indent="-319881" algn="just">
              <a:lnSpc>
                <a:spcPts val="4148"/>
              </a:lnSpc>
              <a:buFont typeface="Arial"/>
              <a:buChar char="•"/>
            </a:pPr>
            <a:r>
              <a:rPr lang="en-US" sz="2963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✅ Detección temprana de c</a:t>
            </a:r>
            <a:r>
              <a:rPr lang="en-US" sz="2963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ontaminación o cambios ambientales.</a:t>
            </a:r>
          </a:p>
          <a:p>
            <a:pPr marL="639762" lvl="1" indent="-319881" algn="just">
              <a:lnSpc>
                <a:spcPts val="4148"/>
              </a:lnSpc>
              <a:buFont typeface="Arial"/>
              <a:buChar char="•"/>
            </a:pPr>
            <a:r>
              <a:rPr lang="en-US" sz="2963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✅ Mejor planificación de reforestación y limpieza (con datos reales).</a:t>
            </a:r>
          </a:p>
          <a:p>
            <a:pPr marL="639762" lvl="1" indent="-319881" algn="just">
              <a:lnSpc>
                <a:spcPts val="4148"/>
              </a:lnSpc>
              <a:buFont typeface="Arial"/>
              <a:buChar char="•"/>
            </a:pPr>
            <a:r>
              <a:rPr lang="en-US" sz="2963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✅ Fortalecimiento comunitario: empoderamiento de familias costeras.</a:t>
            </a:r>
          </a:p>
          <a:p>
            <a:pPr marL="639762" lvl="1" indent="-319881" algn="just">
              <a:lnSpc>
                <a:spcPts val="4148"/>
              </a:lnSpc>
              <a:buFont typeface="Arial"/>
              <a:buChar char="•"/>
            </a:pPr>
            <a:r>
              <a:rPr lang="en-US" sz="2963" u="none" strike="noStrike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✅ Contribución al ODS 14 (Vida submarina) y ODS 13 (Acción climática). </a:t>
            </a:r>
          </a:p>
        </p:txBody>
      </p:sp>
    </p:spTree>
  </p:cSld>
  <p:clrMapOvr>
    <a:masterClrMapping/>
  </p:clrMapOvr>
  <p:transition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3321" y="300038"/>
            <a:ext cx="1491225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040"/>
              </a:lnSpc>
            </a:pPr>
            <a:r>
              <a:rPr lang="en-US" sz="1700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FINAL</a:t>
            </a:r>
          </a:p>
        </p:txBody>
      </p:sp>
      <p:sp>
        <p:nvSpPr>
          <p:cNvPr id="3" name="AutoShape 3"/>
          <p:cNvSpPr/>
          <p:nvPr/>
        </p:nvSpPr>
        <p:spPr>
          <a:xfrm flipV="1">
            <a:off x="-152433" y="862012"/>
            <a:ext cx="18592866" cy="0"/>
          </a:xfrm>
          <a:prstGeom prst="line">
            <a:avLst/>
          </a:prstGeom>
          <a:ln w="9525" cap="flat">
            <a:solidFill>
              <a:srgbClr val="17242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0" y="866775"/>
            <a:ext cx="18288000" cy="9429750"/>
          </a:xfrm>
          <a:custGeom>
            <a:avLst/>
            <a:gdLst/>
            <a:ahLst/>
            <a:cxnLst/>
            <a:rect l="l" t="t" r="r" b="b"/>
            <a:pathLst>
              <a:path w="18288000" h="9429750">
                <a:moveTo>
                  <a:pt x="0" y="0"/>
                </a:moveTo>
                <a:lnTo>
                  <a:pt x="18288000" y="0"/>
                </a:lnTo>
                <a:lnTo>
                  <a:pt x="18288000" y="9429750"/>
                </a:lnTo>
                <a:lnTo>
                  <a:pt x="0" y="94297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8335" t="-230275" r="-19944" b="-115389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360941" y="3240271"/>
            <a:ext cx="11566118" cy="4446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477"/>
              </a:lnSpc>
            </a:pPr>
            <a:r>
              <a:rPr lang="en-US" sz="15197" spc="-303">
                <a:solidFill>
                  <a:srgbClr val="172427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MUCHAS GRACIAS</a:t>
            </a:r>
          </a:p>
        </p:txBody>
      </p:sp>
      <p:sp>
        <p:nvSpPr>
          <p:cNvPr id="6" name="Freeform 6"/>
          <p:cNvSpPr/>
          <p:nvPr/>
        </p:nvSpPr>
        <p:spPr>
          <a:xfrm>
            <a:off x="-544769" y="1171575"/>
            <a:ext cx="4599515" cy="8791062"/>
          </a:xfrm>
          <a:custGeom>
            <a:avLst/>
            <a:gdLst/>
            <a:ahLst/>
            <a:cxnLst/>
            <a:rect l="l" t="t" r="r" b="b"/>
            <a:pathLst>
              <a:path w="4599515" h="8791062">
                <a:moveTo>
                  <a:pt x="0" y="0"/>
                </a:moveTo>
                <a:lnTo>
                  <a:pt x="4599516" y="0"/>
                </a:lnTo>
                <a:lnTo>
                  <a:pt x="4599516" y="8791062"/>
                </a:lnTo>
                <a:lnTo>
                  <a:pt x="0" y="87910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t="-208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828581" y="1193140"/>
            <a:ext cx="3297669" cy="8777020"/>
          </a:xfrm>
          <a:custGeom>
            <a:avLst/>
            <a:gdLst/>
            <a:ahLst/>
            <a:cxnLst/>
            <a:rect l="l" t="t" r="r" b="b"/>
            <a:pathLst>
              <a:path w="3297669" h="8777020">
                <a:moveTo>
                  <a:pt x="0" y="0"/>
                </a:moveTo>
                <a:lnTo>
                  <a:pt x="3297669" y="0"/>
                </a:lnTo>
                <a:lnTo>
                  <a:pt x="3297669" y="8777020"/>
                </a:lnTo>
                <a:lnTo>
                  <a:pt x="0" y="87770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t="-9512" b="-9447"/>
            </a:stretch>
          </a:blipFill>
        </p:spPr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Personalizado</PresentationFormat>
  <Paragraphs>0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MANGO</dc:title>
  <cp:revision>3</cp:revision>
  <dcterms:created xsi:type="dcterms:W3CDTF">2006-08-16T00:00:00Z</dcterms:created>
  <dcterms:modified xsi:type="dcterms:W3CDTF">2025-12-01T11:57:10Z</dcterms:modified>
  <dc:identifier>DAGz2wXH9zw</dc:identifier>
</cp:coreProperties>
</file>

<file path=docProps/thumbnail.jpeg>
</file>